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3" r:id="rId5"/>
    <p:sldId id="2980" r:id="rId6"/>
    <p:sldId id="2981" r:id="rId7"/>
    <p:sldId id="2987" r:id="rId8"/>
    <p:sldId id="2994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709930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96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4. 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ĐẠO ĐỨC, PHÁP LUẬT VÀ VĂN HOÁ TRONG MÔI TRƯỜNG SỐ</a:t>
              </a:r>
              <a:endParaRPr lang="vi-VN" sz="20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2041959"/>
            <a:ext cx="7544664" cy="1940925"/>
            <a:chOff x="1055313" y="1366069"/>
            <a:chExt cx="75446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10912" y="1862492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76279" y="1700706"/>
              <a:ext cx="874580" cy="83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10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31077" y="1862492"/>
              <a:ext cx="551878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được</a:t>
              </a:r>
              <a:r>
                <a:rPr lang="en-US" altLang="vi-VN" sz="3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phép</a:t>
              </a:r>
              <a:endParaRPr lang="en-US" altLang="vi-VN" sz="3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97168" y="252069"/>
            <a:ext cx="268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HỌ</a:t>
            </a:r>
            <a:r>
              <a:rPr lang="en-US" sz="3000" b="1" dirty="0">
                <a:solidFill>
                  <a:schemeClr val="bg1"/>
                </a:solidFill>
                <a:highlight>
                  <a:srgbClr val="808000"/>
                </a:highlight>
                <a:latin typeface="SVN-Avo" panose="02040603050506020204"/>
                <a:cs typeface="Times New Roman" panose="02020603050405020304" pitchFamily="18" charset="0"/>
              </a:rPr>
              <a:t>C 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9962" y="662801"/>
            <a:ext cx="3231780" cy="855507"/>
            <a:chOff x="901681" y="653374"/>
            <a:chExt cx="3231780" cy="8555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681" y="763571"/>
              <a:ext cx="807820" cy="74531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94423" y="1296307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endParaRPr lang="en-US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400" i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45" y="2060197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325" y="2465069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91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Phần mềm miễn phí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544" y="1711155"/>
              <a:ext cx="10887380" cy="193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7418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913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2" y="137197"/>
            <a:ext cx="4063166" cy="2272593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DD3622-F7D1-A3EB-494C-334BDE7829C3}"/>
              </a:ext>
            </a:extLst>
          </p:cNvPr>
          <p:cNvSpPr/>
          <p:nvPr/>
        </p:nvSpPr>
        <p:spPr>
          <a:xfrm>
            <a:off x="1222177" y="873215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6304" y="450215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được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nhân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hoặc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tổ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sản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xuất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ra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để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đáp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ứng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các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nhu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cầu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làm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việc</a:t>
            </a:r>
            <a:r>
              <a:rPr lang="en-US" sz="2400" dirty="0">
                <a:latin typeface="UTM Avo" panose="02040603050506020204"/>
              </a:rPr>
              <a:t>, </a:t>
            </a:r>
            <a:r>
              <a:rPr lang="en-US" sz="2400" dirty="0" err="1">
                <a:latin typeface="UTM Avo" panose="02040603050506020204"/>
              </a:rPr>
              <a:t>học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tập</a:t>
            </a:r>
            <a:r>
              <a:rPr lang="en-US" sz="2400" dirty="0">
                <a:latin typeface="UTM Avo" panose="02040603050506020204"/>
              </a:rPr>
              <a:t> hay </a:t>
            </a:r>
            <a:r>
              <a:rPr lang="en-US" sz="2400" dirty="0" err="1">
                <a:latin typeface="UTM Avo" panose="02040603050506020204"/>
              </a:rPr>
              <a:t>giải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của</a:t>
            </a:r>
            <a:r>
              <a:rPr lang="en-US" sz="2400" dirty="0">
                <a:latin typeface="UTM Avo" panose="02040603050506020204"/>
              </a:rPr>
              <a:t> con </a:t>
            </a:r>
            <a:r>
              <a:rPr lang="en-US" sz="2400" dirty="0" err="1">
                <a:latin typeface="UTM Avo" panose="02040603050506020204"/>
              </a:rPr>
              <a:t>người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Có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và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không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miễn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sử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dụng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20" y="4718050"/>
            <a:ext cx="5953760" cy="13639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28670" y="6082030"/>
            <a:ext cx="532955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23.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trên</a:t>
            </a:r>
            <a:r>
              <a:rPr lang="en-US" sz="2400" dirty="0">
                <a:latin typeface="UTM Avo" panose="02040603050506020204"/>
              </a:rPr>
              <a:t> Internet</a:t>
            </a:r>
          </a:p>
        </p:txBody>
      </p:sp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638462255"/>
              </p:ext>
            </p:extLst>
          </p:nvPr>
        </p:nvGraphicFramePr>
        <p:xfrm>
          <a:off x="919480" y="2855595"/>
          <a:ext cx="10622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Phần mềm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Tác giả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Quyền sử dụng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latin typeface="UTM Avo" panose="02040603050506020204"/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Công ty 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Tạo bài trình chiếu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Không miễn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Kiran's Typing Tutor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Kĩ sư lập trình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Kiran người Ấn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Luyện tập gõ bàn</a:t>
                      </a:r>
                    </a:p>
                    <a:p>
                      <a:pPr algn="ctr">
                        <a:buNone/>
                      </a:pPr>
                      <a:r>
                        <a:rPr lang="en-US">
                          <a:latin typeface="UTM Avo" panose="02040603050506020204"/>
                        </a:rPr>
                        <a:t>phím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err="1">
                          <a:latin typeface="UTM Avo" panose="02040603050506020204"/>
                        </a:rPr>
                        <a:t>Miễn</a:t>
                      </a:r>
                      <a:r>
                        <a:rPr lang="en-US" dirty="0">
                          <a:latin typeface="UTM Avo" panose="02040603050506020204"/>
                        </a:rPr>
                        <a:t> </a:t>
                      </a:r>
                      <a:r>
                        <a:rPr lang="en-US" dirty="0" err="1">
                          <a:latin typeface="UTM Avo" panose="02040603050506020204"/>
                        </a:rPr>
                        <a:t>phí</a:t>
                      </a:r>
                      <a:endParaRPr lang="en-US" dirty="0">
                        <a:latin typeface="UTM Avo" panose="02040603050506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9560" y="428078"/>
            <a:ext cx="10239614" cy="1511846"/>
            <a:chOff x="3294857" y="592334"/>
            <a:chExt cx="7929870" cy="1269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294857" y="592334"/>
              <a:ext cx="7929870" cy="1269937"/>
              <a:chOff x="3294857" y="592334"/>
              <a:chExt cx="7929870" cy="126993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556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94857" y="592334"/>
                <a:ext cx="842690" cy="746198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95851" y="965448"/>
              <a:ext cx="7386778" cy="698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buFont typeface="Arial" panose="020B0604020202020204" pitchFamily="34" charset="0"/>
                <a:buChar char="•"/>
              </a:pP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Có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những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.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phần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mềm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không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được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miễn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phí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sử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dụng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/>
              </a:rPr>
              <a:t>Những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phần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mềm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nào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sau</a:t>
            </a:r>
            <a:r>
              <a:rPr lang="en-US" sz="2800" dirty="0">
                <a:latin typeface="UTM Avo" panose="02040603050506020204"/>
              </a:rPr>
              <a:t> </a:t>
            </a:r>
            <a:r>
              <a:rPr lang="en-US" sz="2800" dirty="0" err="1">
                <a:latin typeface="UTM Avo" panose="02040603050506020204"/>
              </a:rPr>
              <a:t>đây</a:t>
            </a:r>
            <a:r>
              <a:rPr lang="en-US" sz="2800" dirty="0">
                <a:latin typeface="UTM Avo" panose="02040603050506020204"/>
              </a:rPr>
              <a:t> là </a:t>
            </a:r>
            <a:r>
              <a:rPr lang="en-US" sz="2800" dirty="0" err="1">
                <a:latin typeface="UTM Avo" panose="02040603050506020204"/>
              </a:rPr>
              <a:t>miễn</a:t>
            </a:r>
            <a:r>
              <a:rPr lang="en-US" sz="2800" dirty="0">
                <a:latin typeface="UTM Avo" panose="02040603050506020204"/>
              </a:rPr>
              <a:t> phí?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0" y="2086711"/>
            <a:ext cx="817435" cy="8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952115"/>
            <a:ext cx="920305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39850" y="3418205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90970" y="4869180"/>
            <a:ext cx="466090" cy="497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84505" y="5853430"/>
            <a:ext cx="1170749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latin typeface="UTM Avo" panose="02040603050506020204"/>
              </a:rPr>
              <a:t>2.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hãy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lấy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dụ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về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và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phần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mềm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không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miễn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phí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có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trong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máy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tính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của</a:t>
            </a:r>
            <a:r>
              <a:rPr lang="en-US" sz="2200" dirty="0">
                <a:latin typeface="UTM Avo" panose="02040603050506020204"/>
              </a:rPr>
              <a:t> </a:t>
            </a:r>
            <a:r>
              <a:rPr lang="en-US" sz="2200" dirty="0" err="1">
                <a:latin typeface="UTM Avo" panose="02040603050506020204"/>
              </a:rPr>
              <a:t>em</a:t>
            </a:r>
            <a:r>
              <a:rPr lang="en-US" sz="2200" dirty="0">
                <a:latin typeface="UTM Avo" panose="02040603050506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15" y="90170"/>
            <a:ext cx="85382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2. Sử dụng phần mềm có bản quyền</a:t>
            </a:r>
            <a:endParaRPr lang="en-US" sz="280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endParaRPr lang="vi-VN" sz="2800" b="1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2910" y="669297"/>
            <a:ext cx="10962640" cy="5617203"/>
            <a:chOff x="522612" y="964965"/>
            <a:chExt cx="10962947" cy="2885138"/>
          </a:xfrm>
        </p:grpSpPr>
        <p:sp>
          <p:nvSpPr>
            <p:cNvPr id="4" name="Rectangle 3"/>
            <p:cNvSpPr/>
            <p:nvPr/>
          </p:nvSpPr>
          <p:spPr>
            <a:xfrm>
              <a:off x="3823434" y="1131044"/>
              <a:ext cx="7394147" cy="302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dụng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trái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phép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phần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mềm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bản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quyền</a:t>
              </a:r>
              <a:r>
                <a:rPr lang="en-US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884" y="1481606"/>
              <a:ext cx="10647978" cy="224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342900">
                <a:lnSpc>
                  <a:spcPts val="2600"/>
                </a:lnSpc>
              </a:pP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An, Minh, Khoa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endParaRPr lang="en-US" altLang="vi-VN" sz="2000" i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“Product Activation Failed”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l" defTabSz="342900">
                <a:lnSpc>
                  <a:spcPts val="27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Minh: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đấy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An: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hưởng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l" defTabSz="342900">
                <a:lnSpc>
                  <a:spcPts val="2600"/>
                </a:lnSpc>
              </a:pP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Khoa: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!</a:t>
              </a:r>
              <a:endPara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l" defTabSz="342900"/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dirty="0" err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altLang="vi-VN" sz="2000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8185" y="964965"/>
              <a:ext cx="6010444" cy="2090127"/>
              <a:chOff x="638185" y="964965"/>
              <a:chExt cx="6010444" cy="20901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38185" y="1081832"/>
                <a:ext cx="2578172" cy="341840"/>
                <a:chOff x="6021948" y="1390971"/>
                <a:chExt cx="2578172" cy="341840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6021948" y="1390971"/>
                  <a:ext cx="2578172" cy="341840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179278" y="1408110"/>
                  <a:ext cx="2202877" cy="307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20419193">
                <a:off x="2886634" y="964965"/>
                <a:ext cx="981102" cy="639780"/>
                <a:chOff x="10442150" y="1062239"/>
                <a:chExt cx="3497522" cy="2341948"/>
              </a:xfrm>
            </p:grpSpPr>
            <p:pic>
              <p:nvPicPr>
                <p:cNvPr id="12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442150" y="1062239"/>
                  <a:ext cx="3497522" cy="2341948"/>
                </a:xfrm>
                <a:prstGeom prst="rect">
                  <a:avLst/>
                </a:prstGeom>
              </p:spPr>
            </p:pic>
            <p:pic>
              <p:nvPicPr>
                <p:cNvPr id="13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685922" y="1321766"/>
                  <a:ext cx="3046517" cy="1829783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5"/>
          <p:cNvSpPr/>
          <p:nvPr/>
        </p:nvSpPr>
        <p:spPr>
          <a:xfrm>
            <a:off x="3071168" y="854213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1696" y="1550681"/>
            <a:ext cx="10396712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Mỗi phần mềm là sản phẩm trí tuệ và cũng là tài sản của tác giả. Tác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giả của phần mềm có thể là cá nhân hoặc tổ chức. Tác giả có quyềncho phép hoặc không cho phép người khác sử dụng phần mềm. Phần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mềm đã được tác giả cho phép sử dụng còn được gọi là phần mềm có bản</a:t>
            </a:r>
            <a:r>
              <a: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quyền. Em chỉ được sử dụng phần mềm khi đã được tác giả cho phép.</a:t>
            </a:r>
          </a:p>
        </p:txBody>
      </p:sp>
      <p:sp>
        <p:nvSpPr>
          <p:cNvPr id="11" name="Rectangle 5"/>
          <p:cNvSpPr/>
          <p:nvPr/>
        </p:nvSpPr>
        <p:spPr>
          <a:xfrm>
            <a:off x="1141696" y="3677693"/>
            <a:ext cx="1039671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PowerPoint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Kiran's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1" y="1550681"/>
            <a:ext cx="687705" cy="6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85CD3-2E13-D9FC-8F86-B9B87B68AB15}"/>
              </a:ext>
            </a:extLst>
          </p:cNvPr>
          <p:cNvSpPr txBox="1"/>
          <p:nvPr/>
        </p:nvSpPr>
        <p:spPr>
          <a:xfrm>
            <a:off x="567965" y="415118"/>
            <a:ext cx="10791334" cy="91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342900">
              <a:lnSpc>
                <a:spcPct val="140000"/>
              </a:lnSpc>
            </a:pP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Lời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vi-VN" sz="20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Word/Excel/PowerPoint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20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154B3EC-5F6D-FC91-973D-E05F65033040}"/>
              </a:ext>
            </a:extLst>
          </p:cNvPr>
          <p:cNvSpPr txBox="1"/>
          <p:nvPr/>
        </p:nvSpPr>
        <p:spPr>
          <a:xfrm>
            <a:off x="2074160" y="851109"/>
            <a:ext cx="791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latin typeface="UTM Avo" panose="02040603050506020204"/>
              </a:rPr>
              <a:t>Chúng</a:t>
            </a:r>
            <a:r>
              <a:rPr lang="en-US" sz="2000" dirty="0">
                <a:latin typeface="UTM Avo" panose="02040603050506020204"/>
              </a:rPr>
              <a:t> ta </a:t>
            </a:r>
            <a:r>
              <a:rPr lang="en-US" sz="2000" dirty="0" err="1">
                <a:latin typeface="UTM Avo" panose="02040603050506020204"/>
              </a:rPr>
              <a:t>chỉ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sử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dụng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phần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mềm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có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bản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quyền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vì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các</a:t>
            </a:r>
            <a:r>
              <a:rPr lang="en-US" sz="2000" dirty="0">
                <a:latin typeface="UTM Avo" panose="02040603050506020204"/>
              </a:rPr>
              <a:t> </a:t>
            </a:r>
            <a:r>
              <a:rPr lang="en-US" sz="2000" dirty="0" err="1">
                <a:latin typeface="UTM Avo" panose="02040603050506020204"/>
              </a:rPr>
              <a:t>lí</a:t>
            </a:r>
            <a:r>
              <a:rPr lang="en-US" sz="2000" dirty="0">
                <a:latin typeface="UTM Avo" panose="02040603050506020204"/>
              </a:rPr>
              <a:t> do </a:t>
            </a:r>
            <a:r>
              <a:rPr lang="en-US" sz="2000" dirty="0" err="1">
                <a:latin typeface="UTM Avo" panose="02040603050506020204"/>
              </a:rPr>
              <a:t>sau</a:t>
            </a:r>
            <a:r>
              <a:rPr lang="en-US" sz="2000" dirty="0">
                <a:latin typeface="UTM Avo" panose="02040603050506020204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52E8C-F3E7-EFB9-FA3C-A3004A407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6" y="1699048"/>
            <a:ext cx="9461428" cy="4230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2580" y="715321"/>
            <a:ext cx="10066596" cy="1111254"/>
            <a:chOff x="3428848" y="790164"/>
            <a:chExt cx="7795879" cy="822026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848" y="790164"/>
              <a:ext cx="7795879" cy="822026"/>
              <a:chOff x="3428848" y="790164"/>
              <a:chExt cx="7795879" cy="82202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700612"/>
                <a:chOff x="4131425" y="934090"/>
                <a:chExt cx="6807716" cy="1033595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60"/>
                  <a:ext cx="6721212" cy="91332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91332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28848" y="790164"/>
                <a:ext cx="657385" cy="58211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53986" y="911721"/>
              <a:ext cx="7301692" cy="52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30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Chỉ được sử dụng phần mềm có bản quyền.</a:t>
              </a:r>
              <a:endParaRPr lang="en-US" altLang="vi-VN" sz="30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961515" y="2753360"/>
            <a:ext cx="92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/>
              </a:rPr>
              <a:t>Dùng phần mềm có bản quyền tránh được những rủi ro nào sau đây?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pPr marL="514350" indent="-514350">
              <a:buAutoNum type="alphaUcPeriod"/>
            </a:pPr>
            <a:r>
              <a:rPr lang="vi-VN" sz="2400" dirty="0">
                <a:latin typeface="UTM Avo" panose="02040603050506020204"/>
              </a:rPr>
              <a:t>Máy tính bị nhiễm virus. </a:t>
            </a:r>
            <a:r>
              <a:rPr lang="en-US" sz="2400" dirty="0">
                <a:latin typeface="UTM Avo" panose="02040603050506020204"/>
              </a:rPr>
              <a:t>     </a:t>
            </a:r>
            <a:r>
              <a:rPr lang="vi-VN" sz="2400" dirty="0">
                <a:latin typeface="UTM Avo" panose="02040603050506020204"/>
              </a:rPr>
              <a:t>B. Bị đánh cắp thông tin.</a:t>
            </a:r>
            <a:endParaRPr lang="en-US" sz="2400" dirty="0">
              <a:latin typeface="UTM Avo" panose="02040603050506020204"/>
            </a:endParaRPr>
          </a:p>
          <a:p>
            <a:endParaRPr lang="vi-VN" sz="2400" dirty="0">
              <a:latin typeface="UTM Avo" panose="02040603050506020204"/>
            </a:endParaRPr>
          </a:p>
          <a:p>
            <a:r>
              <a:rPr lang="vi-VN" sz="2400" dirty="0">
                <a:latin typeface="UTM Avo" panose="02040603050506020204"/>
              </a:rPr>
              <a:t>C. Vi phạm pháp luật. </a:t>
            </a:r>
            <a:r>
              <a:rPr lang="en-US" sz="2400" dirty="0">
                <a:latin typeface="UTM Avo" panose="02040603050506020204"/>
              </a:rPr>
              <a:t>                 </a:t>
            </a:r>
            <a:r>
              <a:rPr lang="vi-VN" sz="2400" dirty="0">
                <a:latin typeface="UTM Avo" panose="02040603050506020204"/>
              </a:rPr>
              <a:t>D. Bị mất điện.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7" y="2404044"/>
            <a:ext cx="922033" cy="907738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961442" y="4251490"/>
            <a:ext cx="405352" cy="38649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5759" y="653374"/>
            <a:ext cx="3237702" cy="845815"/>
            <a:chOff x="895759" y="653374"/>
            <a:chExt cx="3237702" cy="845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5759" y="670258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Word,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Unikey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Kiran’s Typing Tutor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Kids Games Learning Science. Theo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i="1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i="1" dirty="0">
              <a:solidFill>
                <a:srgbClr val="FF0000"/>
              </a:solidFill>
              <a:latin typeface="UTM Avo" panose="0204060305050602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DB522A-58E4-8A21-FFE2-715FE741B7CA}"/>
              </a:ext>
            </a:extLst>
          </p:cNvPr>
          <p:cNvGrpSpPr/>
          <p:nvPr/>
        </p:nvGrpSpPr>
        <p:grpSpPr>
          <a:xfrm>
            <a:off x="1586207" y="3456354"/>
            <a:ext cx="10258500" cy="2671733"/>
            <a:chOff x="1652195" y="3816062"/>
            <a:chExt cx="10258500" cy="2671733"/>
          </a:xfrm>
        </p:grpSpPr>
        <p:sp>
          <p:nvSpPr>
            <p:cNvPr id="9" name="Rectangle 8"/>
            <p:cNvSpPr/>
            <p:nvPr/>
          </p:nvSpPr>
          <p:spPr>
            <a:xfrm>
              <a:off x="1843706" y="4399183"/>
              <a:ext cx="8505049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A.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thoáng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ráo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3405" y="5482590"/>
              <a:ext cx="10067290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Sử dụng bút bi để viết lên bề mặt màn hình điện thoại thông minh.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2195" y="3816062"/>
              <a:ext cx="975134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1843405" y="4940935"/>
              <a:ext cx="9560560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/>
            <p:cNvSpPr/>
            <p:nvPr/>
          </p:nvSpPr>
          <p:spPr>
            <a:xfrm>
              <a:off x="1843405" y="5934710"/>
              <a:ext cx="922210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 b="1" dirty="0">
                  <a:solidFill>
                    <a:srgbClr val="7FC354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Internet.</a:t>
              </a:r>
              <a:endParaRPr 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67ECEE-B6FD-1FB5-C244-7325B6EB06D5}"/>
                </a:ext>
              </a:extLst>
            </p:cNvPr>
            <p:cNvGrpSpPr/>
            <p:nvPr/>
          </p:nvGrpSpPr>
          <p:grpSpPr>
            <a:xfrm>
              <a:off x="1752860" y="4516040"/>
              <a:ext cx="456938" cy="1466973"/>
              <a:chOff x="1752860" y="4516040"/>
              <a:chExt cx="456938" cy="146697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789114" y="4516040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E0F5E27-B869-1A84-AB0F-48405CA11814}"/>
                  </a:ext>
                </a:extLst>
              </p:cNvPr>
              <p:cNvSpPr/>
              <p:nvPr/>
            </p:nvSpPr>
            <p:spPr>
              <a:xfrm>
                <a:off x="1752860" y="5565402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31B572-DA59-6559-D9E5-A406129534C4}"/>
                  </a:ext>
                </a:extLst>
              </p:cNvPr>
              <p:cNvSpPr/>
              <p:nvPr/>
            </p:nvSpPr>
            <p:spPr>
              <a:xfrm>
                <a:off x="1779687" y="5061455"/>
                <a:ext cx="420684" cy="4176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875</Words>
  <Application>Microsoft Office PowerPoint</Application>
  <PresentationFormat>Widescreen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Arial</vt:lpstr>
      <vt:lpstr>Calibri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UTM HelvetIns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HoaTieu.vn</dc:title>
  <dc:subject>Giáo án Powerpoint Tin học 4 Kết nối tri thức (Cả năm) - HoaTieu.vn</dc:subject>
  <dc:creator>HoaTieu.vn</dc:creator>
  <cp:lastModifiedBy>NGUYỄN TRUNG HIẾU (221000365)</cp:lastModifiedBy>
  <cp:revision>194</cp:revision>
  <dcterms:created xsi:type="dcterms:W3CDTF">2021-11-14T08:33:00Z</dcterms:created>
  <dcterms:modified xsi:type="dcterms:W3CDTF">2023-02-26T18:19:22Z</dcterms:modified>
  <cp:category>Giáo án Powerpoint Tin học 4 Kết nối tri thức (Cả năm) - HoaTieu.vn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